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284" r:id="rId9"/>
    <p:sldId id="279" r:id="rId10"/>
    <p:sldId id="289" r:id="rId11"/>
    <p:sldId id="278" r:id="rId12"/>
    <p:sldId id="288" r:id="rId13"/>
    <p:sldId id="287" r:id="rId14"/>
    <p:sldId id="286" r:id="rId15"/>
    <p:sldId id="290" r:id="rId16"/>
    <p:sldId id="291" r:id="rId17"/>
    <p:sldId id="296" r:id="rId18"/>
    <p:sldId id="297" r:id="rId19"/>
    <p:sldId id="280" r:id="rId20"/>
    <p:sldId id="295" r:id="rId21"/>
    <p:sldId id="272" r:id="rId22"/>
    <p:sldId id="292" r:id="rId23"/>
    <p:sldId id="300" r:id="rId24"/>
    <p:sldId id="298" r:id="rId25"/>
  </p:sldIdLst>
  <p:sldSz cx="18288000" cy="10287000"/>
  <p:notesSz cx="6858000" cy="9144000"/>
  <p:embeddedFontLst>
    <p:embeddedFont>
      <p:font typeface="Poppins Bold" panose="020B0604020202020204" charset="0"/>
      <p:regular r:id="rId27"/>
    </p:embeddedFont>
    <p:embeddedFont>
      <p:font typeface="Montserrat Ultra-Bold" panose="020B0604020202020204" charset="0"/>
      <p:regular r:id="rId28"/>
    </p:embeddedFont>
    <p:embeddedFont>
      <p:font typeface="Poppins" panose="020B0604020202020204" charset="0"/>
      <p:regular r:id="rId29"/>
    </p:embeddedFont>
    <p:embeddedFont>
      <p:font typeface="Montserrat Medium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  <a:endParaRPr lang="en-US" sz="80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 Siêu Thị Bán Lẻ </a:t>
            </a:r>
            <a:endParaRPr lang="en-US" sz="2266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</a:t>
            </a: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2537978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 cáo kinh doanh</a:t>
            </a: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 smtClean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  <a:endParaRPr lang="en-US" sz="200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  <a:endParaRPr lang="en-US" sz="6000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0331355" y="20955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43686" y="23062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 năm 2011 – 2014. Kết quả kinh doanh của siêu thị có sự tăng trưởng đáng kể với mức tảng trưởng bình quân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  <a:endParaRPr lang="en-US" sz="2000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 thị đã đạt được các dấu mốc quan trọng như tổng số khách hàng đã mua hàng là 789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 với số lượng đơn hàng là 4.281. Đặc biệt 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 đó là tỷ lệ khách khách hàng quay lại đạt </a:t>
            </a:r>
            <a:r>
              <a:rPr lang="en-US" sz="2000" b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 lợi nhuận trung bình là </a:t>
            </a:r>
            <a:r>
              <a:rPr lang="en-US" sz="2000" b="1" smtClean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  <a:endParaRPr lang="en-US" sz="2000" b="1">
              <a:solidFill>
                <a:srgbClr val="1F202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0424586" y="6816295"/>
            <a:ext cx="6934200" cy="259440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43686" y="6922175"/>
            <a:ext cx="60430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Đẩy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mạnh marketing và mở rộng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ệ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khách hàng để làm tăng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CAGR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– tỷ lệ tăng trưởng kép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Thúc đẩy bán chéo (cross-sell, up-sell) để làm tăng giá trị đơn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Xem xét tối ưu hóa chi phí hoặc điều chỉnh giá sản phẩm để làm tăng biên lợi nhuận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Doanh thu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doanh thu thấp hơn hẳn,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có thể đến từ 1 trong những nguyên nhân như sau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 nhiều chương trình  khuyến mãi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Không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có nhiều sự kiện mua sắm lớn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2 ngắn hơn các tháng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– chỉ có 28 - 29 ngày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Người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tiêu dùng tiết kiệm để chuẩn bị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quyết toán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thuế.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79380" y="7592364"/>
            <a:ext cx="7086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Tận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dụng mùa cao điểm: Đẩy mạnh marketing, chương trình giảm giá trong tháng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để tối đa doanh thu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Cải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thiện mùa thấp điểm: Khuyến mãi, ưu đãi đặc biệt vào tháng 2 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kích cầu.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8687" y="3162300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067799" y="7429500"/>
            <a:ext cx="7374369" cy="249555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NHÓM SẢN PHẨM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6486" y="1638300"/>
            <a:ext cx="8686113" cy="8153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1744682"/>
            <a:ext cx="7467600" cy="710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định, tăng nhẹ qua các năm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thấp → Có thể do chi phí đầu vào cao hoặc chính sách giá chưa tối </a:t>
            </a:r>
            <a:r>
              <a:rPr lang="vi-VN" smtClean="0">
                <a:cs typeface="Arial" panose="020B0604020202020204" pitchFamily="34" charset="0"/>
              </a:rPr>
              <a:t>ưu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Xem </a:t>
            </a:r>
            <a:r>
              <a:rPr lang="vi-VN">
                <a:cs typeface="Arial" panose="020B0604020202020204" pitchFamily="34" charset="0"/>
              </a:rPr>
              <a:t>xét tối ưu hóa chi phí hoặc điều chỉnh giá bán phù hợp hơn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Office </a:t>
            </a:r>
            <a:r>
              <a:rPr lang="vi-VN" b="1">
                <a:cs typeface="Arial" panose="020B0604020202020204" pitchFamily="34" charset="0"/>
              </a:rPr>
              <a:t>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Nhóm có doanh thu cao nhất, tăng trưởng mạnh từ 2011 đến 2014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tăng theo nhưng vẫn thấp so với doanh thu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</a:t>
            </a:r>
            <a:r>
              <a:rPr lang="vi-VN" b="1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>
                <a:cs typeface="Arial" panose="020B0604020202020204" pitchFamily="34" charset="0"/>
              </a:rPr>
              <a:t>Cần tập trung chiến lược giá &amp; tối ưu lợi nhuận để cải thiện biên lợi nhuận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smtClean="0">
                <a:cs typeface="Arial" panose="020B0604020202020204" pitchFamily="34" charset="0"/>
              </a:rPr>
              <a:t>Technology </a:t>
            </a:r>
            <a:r>
              <a:rPr lang="vi-VN" b="1">
                <a:cs typeface="Arial" panose="020B0604020202020204" pitchFamily="34" charset="0"/>
              </a:rPr>
              <a:t>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cs typeface="Arial" panose="020B0604020202020204" pitchFamily="34" charset="0"/>
              </a:rPr>
              <a:t>Doanh thu ổn định nhưng thấp hơn Office Supplies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cs typeface="Arial" panose="020B0604020202020204" pitchFamily="34" charset="0"/>
              </a:rPr>
              <a:t>Lợi </a:t>
            </a:r>
            <a:r>
              <a:rPr lang="vi-VN">
                <a:cs typeface="Arial" panose="020B0604020202020204" pitchFamily="34" charset="0"/>
              </a:rPr>
              <a:t>nhuận không cao → Có thể do COGS cao hoặc chương trình giảm giá nhiều</a:t>
            </a:r>
            <a:r>
              <a:rPr lang="vi-VN" smtClean="0">
                <a:cs typeface="Arial" panose="020B0604020202020204" pitchFamily="34" charset="0"/>
              </a:rPr>
              <a:t>.</a:t>
            </a:r>
            <a:endParaRPr lang="en-US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  <a:r>
              <a:rPr lang="vi-VN" smtClean="0">
                <a:cs typeface="Arial" panose="020B0604020202020204" pitchFamily="34" charset="0"/>
              </a:rPr>
              <a:t>Cân </a:t>
            </a:r>
            <a:r>
              <a:rPr lang="vi-VN">
                <a:cs typeface="Arial" panose="020B0604020202020204" pitchFamily="34" charset="0"/>
              </a:rPr>
              <a:t>nhắc kiểm soát chi phí nhập hàng &amp; tối ưu các chương trình khuyến mãi.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839200" cy="3728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Tổng doanh thu theo phân khúc (Total_Sales by Segment)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Consumer (53.34%)  </a:t>
            </a:r>
            <a:r>
              <a:rPr lang="vi-VN" sz="2000"/>
              <a:t>là nhóm khách hàng đóng góp lớn nhất vào doanh thu.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Corporate (30.24%) </a:t>
            </a:r>
            <a:r>
              <a:rPr lang="vi-VN" sz="2000"/>
              <a:t>có doanh thu tương đối cao.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Home Office (16.41%)</a:t>
            </a:r>
            <a:r>
              <a:rPr lang="vi-VN" sz="2000"/>
              <a:t> có doanh thu thấp nhất</a:t>
            </a:r>
            <a:r>
              <a:rPr lang="vi-VN" sz="2000" smtClean="0"/>
              <a:t>.</a:t>
            </a:r>
            <a:endParaRPr lang="vi-VN" sz="2000"/>
          </a:p>
          <a:p>
            <a:pPr>
              <a:lnSpc>
                <a:spcPct val="150000"/>
              </a:lnSpc>
            </a:pPr>
            <a:r>
              <a:rPr lang="vi-VN" sz="2000" b="1"/>
              <a:t>Đề xuất: </a:t>
            </a:r>
            <a:r>
              <a:rPr lang="vi-VN" sz="2000"/>
              <a:t>Tối ưu hóa chương trình khuyến mãi và chăm sóc khách hàng để giữ chân nhóm Consumer, đồng thời đẩy mạnh chiến lược bán hàng cho Corporate.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9601200" cy="4191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3500" y="7773168"/>
            <a:ext cx="632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Cả 3 tệp khách hàng mua nhiều nhất Office Supplies (văn phòng phẩm). 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Nên tập trung vào chương trình mua nhiều giảm </a:t>
            </a:r>
            <a:r>
              <a:rPr lang="vi-VN" sz="2000" smtClean="0"/>
              <a:t>giá</a:t>
            </a:r>
            <a:r>
              <a:rPr lang="en-US" sz="2000" smtClean="0"/>
              <a:t> </a:t>
            </a:r>
            <a:r>
              <a:rPr lang="vi-VN" sz="2000" smtClean="0"/>
              <a:t>theo </a:t>
            </a:r>
            <a:r>
              <a:rPr lang="vi-VN" sz="2000"/>
              <a:t>mùa cao điểm 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523464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Consumer </a:t>
            </a:r>
            <a:r>
              <a:rPr lang="vi-VN" sz="2000"/>
              <a:t>có giá trị đơn hàng trung bình </a:t>
            </a:r>
            <a:r>
              <a:rPr lang="vi-VN" sz="2000" b="1"/>
              <a:t>cao nhất (110.68 USD)</a:t>
            </a:r>
          </a:p>
          <a:p>
            <a:pPr>
              <a:lnSpc>
                <a:spcPct val="150000"/>
              </a:lnSpc>
            </a:pPr>
            <a:r>
              <a:rPr lang="vi-VN" sz="2000"/>
              <a:t>Corporate có mức chi tiêu trung bình xấp xỉ Consumer (108.15 USD), cho thấy các doanh nghiệp cũng sẵn sàng chi tiêu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Đẩy mạnh các chương trình khuyến mãi, đặc biệt tập trung vào nhóm Consumer và Corporate để gia tăng giá trị đơn hàng mùa cao điểm 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44602" y="7209677"/>
            <a:ext cx="8809997" cy="296414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Xu hướng chung: </a:t>
            </a:r>
            <a:r>
              <a:rPr lang="vi-VN" sz="2000"/>
              <a:t>Số lượng đơn hàng cao vào đầu tuần (Mon - Wed) và giảm dần về cuối tuần (Sat - Sun).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: </a:t>
            </a:r>
            <a:r>
              <a:rPr lang="vi-VN" sz="2000"/>
              <a:t>Cải thiện doanh số </a:t>
            </a:r>
            <a:r>
              <a:rPr lang="vi-VN" sz="2000" smtClean="0"/>
              <a:t>c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uố</a:t>
            </a:r>
            <a:r>
              <a:rPr lang="vi-VN" sz="2000" smtClean="0"/>
              <a:t>i </a:t>
            </a:r>
            <a:r>
              <a:rPr lang="vi-VN" sz="2000"/>
              <a:t>tuầnTập trung vào các chiến dịch kích cầu vào Thứ Bảy &amp; Chủ Nhật.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7010400" cy="24384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13638" y="6872785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smtClean="0"/>
              <a:t>Standard Class là phương thức vận chuyển phổ biến nhất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Chiếm gần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smtClean="0"/>
              <a:t>% tổng số đơn hàng, cao nhất trong tất cả các loại vận chuyển.</a:t>
            </a:r>
          </a:p>
          <a:p>
            <a:pPr>
              <a:lnSpc>
                <a:spcPct val="150000"/>
              </a:lnSpc>
            </a:pPr>
            <a:r>
              <a:rPr lang="vi-VN" sz="2000" smtClean="0"/>
              <a:t>Đây </a:t>
            </a:r>
            <a:r>
              <a:rPr lang="vi-VN" sz="2000"/>
              <a:t>có thể coi là phương thức phù hợp với phần lớn khách hàng</a:t>
            </a:r>
          </a:p>
          <a:p>
            <a:pPr>
              <a:lnSpc>
                <a:spcPct val="150000"/>
              </a:lnSpc>
            </a:pPr>
            <a:r>
              <a:rPr lang="vi-VN" sz="2000" b="1"/>
              <a:t>Đề xuất </a:t>
            </a:r>
            <a:r>
              <a:rPr lang="vi-VN" sz="2000"/>
              <a:t>: Duy trì và tối ưu hóa Standard Class như cần đảm bảo tốc độ giao hàng đúng cam kết để giữ chân khách hàng.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593876"/>
            <a:ext cx="8701896" cy="3274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857500"/>
            <a:ext cx="9144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Dấu hiệu cho thấy tiềm năng mở rộng nếu khai thác tốt</a:t>
            </a:r>
            <a:r>
              <a:rPr lang="vi-VN" sz="2000" smtClean="0"/>
              <a:t>.</a:t>
            </a:r>
            <a:endParaRPr lang="en-US" sz="2000" smtClean="0"/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Đề xuất 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Mở rộng tệp khách hàng về phía Tây Mỹ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Duy trì và tối ưu khu vực phía Đông Mỹ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5800" y="2476500"/>
            <a:ext cx="9220200" cy="48881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467600" cy="7421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Phân tích Tương Quan :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Lợi nhuận (0.4): </a:t>
            </a:r>
            <a:r>
              <a:rPr lang="vi-VN" sz="2000"/>
              <a:t>Có tương quan dương (0.4), nghĩa là khi doanh số tăng, lợi nhuận cũng tăng, nhưng mức độ không quá mạnh.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Doanh số &amp; Số lượng sản phẩm (0.11): </a:t>
            </a:r>
            <a:r>
              <a:rPr lang="vi-VN" sz="2000"/>
              <a:t>Tương quan rất yếu, cho thấy bán nhiều sản phẩm không đồng nghĩa với doanh số cao.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Doanh số &amp; Giảm giá (-0.089):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tức là giảm giá không tác động đáng kể đến doanh số.</a:t>
            </a:r>
          </a:p>
          <a:p>
            <a:pPr>
              <a:lnSpc>
                <a:spcPct val="150000"/>
              </a:lnSpc>
            </a:pPr>
            <a:r>
              <a:rPr lang="vi-VN" sz="2000" b="1"/>
              <a:t>Số lượng &amp; Lợi nhuận (0.18): </a:t>
            </a:r>
            <a:r>
              <a:rPr lang="vi-VN" sz="2000"/>
              <a:t>Tương quan dương yếu, tức là bán nhiều có thể tăng lợi nhuận, nhưng không đáng kể.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Lợi nhuận (-0.48): </a:t>
            </a:r>
            <a:r>
              <a:rPr lang="vi-VN" sz="2000"/>
              <a:t>Tương quan âm rõ rệt, giảm giá làm giảm lợi nhuận do ảnh hưởng trực tiếp đến biên lợi nhuận.</a:t>
            </a:r>
          </a:p>
          <a:p>
            <a:pPr>
              <a:lnSpc>
                <a:spcPct val="150000"/>
              </a:lnSpc>
            </a:pPr>
            <a:r>
              <a:rPr lang="vi-VN" sz="2000" b="1">
                <a:solidFill>
                  <a:srgbClr val="FF0000"/>
                </a:solidFill>
              </a:rPr>
              <a:t>Giảm giá &amp; Số lượng (0.011):</a:t>
            </a:r>
            <a:r>
              <a:rPr lang="vi-VN" sz="2000">
                <a:solidFill>
                  <a:srgbClr val="FF0000"/>
                </a:solidFill>
              </a:rPr>
              <a:t> </a:t>
            </a:r>
            <a:r>
              <a:rPr lang="vi-VN" sz="200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914" y="9420258"/>
            <a:ext cx="1116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b="1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Kết Luận : </a:t>
            </a:r>
            <a:r>
              <a:rPr lang="vi-VN" sz="2000" b="1" smtClean="0"/>
              <a:t>Giảm </a:t>
            </a:r>
            <a:r>
              <a:rPr lang="vi-VN" sz="2000" b="1"/>
              <a:t>giá không giúp tăng doanh số nhưng ảnh hưởng tiêu cực đến lợi nhuận.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5625943"/>
            <a:ext cx="13868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/>
              <a:t>Dự báo cho thấy doanh thu tiếp tục tăng trưởng mạnh trong năm 2015, với mức dao động trong khoảng an toàn.</a:t>
            </a:r>
          </a:p>
          <a:p>
            <a:pPr>
              <a:lnSpc>
                <a:spcPct val="150000"/>
              </a:lnSpc>
            </a:pPr>
            <a:r>
              <a:rPr lang="vi-VN" sz="2000"/>
              <a:t>Các đường tham chiếu (dotted lines):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xanh (khoảng 25K): đường doanh thu cao nhất.</a:t>
            </a:r>
          </a:p>
          <a:p>
            <a:pPr>
              <a:lnSpc>
                <a:spcPct val="150000"/>
              </a:lnSpc>
            </a:pPr>
            <a:r>
              <a:rPr lang="vi-VN" sz="2000"/>
              <a:t>Đường chấm hồng (khoảng 10K): đường doanh thu trung bình.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=&gt; </a:t>
            </a:r>
            <a:r>
              <a:rPr lang="vi-VN" sz="2000" b="1" smtClean="0"/>
              <a:t>Dự </a:t>
            </a:r>
            <a:r>
              <a:rPr lang="vi-VN" sz="2000" b="1"/>
              <a:t>báo cho thấy doanh thu có khả năng đạt mức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thấp nhất</a:t>
            </a:r>
            <a:r>
              <a:rPr lang="en-US" sz="2000" b="1" smtClean="0"/>
              <a:t> </a:t>
            </a:r>
            <a:r>
              <a:rPr lang="vi-VN" sz="2000" b="1" smtClean="0"/>
              <a:t>20K</a:t>
            </a:r>
            <a:r>
              <a:rPr lang="en-US" sz="2000" b="1" smtClean="0"/>
              <a:t>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smtClean="0"/>
              <a:t>.</a:t>
            </a:r>
            <a:endParaRPr lang="vi-VN" sz="2000" b="1"/>
          </a:p>
          <a:p>
            <a:pPr>
              <a:lnSpc>
                <a:spcPct val="150000"/>
              </a:lnSpc>
            </a:pPr>
            <a:r>
              <a:rPr lang="vi-VN" sz="2000" b="1"/>
              <a:t>Nhận định: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Doanh thu trong quá khứ có xu hướng tăng nhưng không ổn định.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Dự báo cho thấy sự tăng trưởng tích cực trong tương lai.</a:t>
            </a:r>
          </a:p>
          <a:p>
            <a:pPr>
              <a:lnSpc>
                <a:spcPct val="150000"/>
              </a:lnSpc>
            </a:pPr>
            <a:r>
              <a:rPr lang="vi-VN" sz="2000"/>
              <a:t>Tuy nhiên, nếu muốn đạt mục tiêu </a:t>
            </a:r>
            <a:r>
              <a:rPr lang="vi-VN" sz="2000" smtClean="0"/>
              <a:t>&gt;</a:t>
            </a:r>
            <a:r>
              <a:rPr lang="en-US" sz="2000" smtClean="0"/>
              <a:t>=</a:t>
            </a:r>
            <a:r>
              <a:rPr lang="vi-VN" sz="2000" smtClean="0"/>
              <a:t>25K</a:t>
            </a:r>
            <a:r>
              <a:rPr lang="en-US" sz="2000" smtClean="0"/>
              <a:t> </a:t>
            </a:r>
            <a:r>
              <a:rPr lang="en-US" sz="2000" b="1" smtClean="0"/>
              <a:t>USD</a:t>
            </a:r>
            <a:r>
              <a:rPr lang="en-US" sz="2000" smtClean="0"/>
              <a:t> </a:t>
            </a:r>
            <a:r>
              <a:rPr lang="en-US" sz="2000" b="1" smtClean="0"/>
              <a:t>( VÙNG MÀU XANH LÁ)</a:t>
            </a:r>
            <a:r>
              <a:rPr lang="vi-VN" sz="2000" smtClean="0"/>
              <a:t>, </a:t>
            </a:r>
            <a:r>
              <a:rPr lang="vi-VN" sz="2000"/>
              <a:t>cần có chiến lược tăng trưởng mạnh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579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 Thiệu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14610" y="5781590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314610" y="7835265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 Lí Dữ Liệu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524400" y="5814243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2524400" y="7867918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 đáp</a:t>
            </a:r>
            <a:endParaRPr lang="en-US" sz="2444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76962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6645" y="2628900"/>
            <a:ext cx="108586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Doanh thu có xu hướng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theo mùa và giờ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 Mùa cao điểm là các tháng cuối năm đặc biệt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tháng 9 và 11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cao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vào đầu tuần (Mon - Wed)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).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Supplies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(Văn phòng phẩm): Nhóm danh mục sản phẩm có doanh thu cao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nhất.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nhóm khách hàng đóng góp lớn nhất vào doanh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và </a:t>
            </a:r>
            <a:r>
              <a:rPr lang="vi-VN" sz="2000" b="1" smtClean="0">
                <a:cs typeface="Arial" panose="020B0604020202020204" pitchFamily="34" charset="0"/>
              </a:rPr>
              <a:t>giá </a:t>
            </a:r>
            <a:r>
              <a:rPr lang="vi-VN" sz="2000" b="1">
                <a:cs typeface="Arial" panose="020B0604020202020204" pitchFamily="34" charset="0"/>
              </a:rPr>
              <a:t>trị đơn hàng </a:t>
            </a:r>
            <a:r>
              <a:rPr lang="vi-VN" sz="2000">
                <a:cs typeface="Arial" panose="020B0604020202020204" pitchFamily="34" charset="0"/>
              </a:rPr>
              <a:t>trung bình </a:t>
            </a:r>
            <a:r>
              <a:rPr lang="vi-VN" sz="2000" b="1">
                <a:cs typeface="Arial" panose="020B0604020202020204" pitchFamily="34" charset="0"/>
              </a:rPr>
              <a:t>cao nhất </a:t>
            </a:r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nhuận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tăng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 thu 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vi-VN" sz="200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vi-VN" sz="2000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smtClean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hưởng tiêu cực đến 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  <a:endParaRPr lang="en-US" sz="40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708643"/>
            <a:ext cx="15316200" cy="235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00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Chạy chương trình khuyến mã</a:t>
            </a:r>
            <a:r>
              <a:rPr lang="vi-VN" sz="200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00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Mở rộng sang thị trường phía Tây </a:t>
            </a:r>
            <a:r>
              <a:rPr lang="vi-VN" sz="2000">
                <a:cs typeface="Arial" panose="020B0604020202020204" pitchFamily="34" charset="0"/>
              </a:rPr>
              <a:t>Hoa Kỳ bằng tiếp thị mục tiêu và quan hệ đối tác địa phương.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b="1">
                <a:cs typeface="Arial" panose="020B0604020202020204" pitchFamily="34" charset="0"/>
              </a:rPr>
              <a:t>Sử dụng phân tích dữ liệu </a:t>
            </a:r>
            <a:r>
              <a:rPr lang="vi-VN" sz="200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924300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 smtClean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  <a:endParaRPr lang="en-US" sz="5499" b="1">
              <a:solidFill>
                <a:srgbClr val="24508C"/>
              </a:solidFill>
              <a:latin typeface="Arial" panose="020B0604020202020204" pitchFamily="34" charset="0"/>
              <a:ea typeface="Montserrat Ultra-Bold"/>
              <a:cs typeface="Arial" panose="020B0604020202020204" pitchFamily="34" charset="0"/>
              <a:sym typeface="Montserrat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5287" y="132422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279458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 THIỆU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Doanh nghiệp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 cửa hàng bán lẻ trực tuyến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 trụ sở chính tại Hoa Kỳ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 vực kinh doanh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Hàng công nghệ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Nội thất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phòng phẩm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325770"/>
            <a:ext cx="804927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 Tượng Khách Hàng</a:t>
            </a:r>
          </a:p>
          <a:p>
            <a:pPr algn="l">
              <a:lnSpc>
                <a:spcPts val="2800"/>
              </a:lnSpc>
            </a:pPr>
            <a:endParaRPr lang="en-US" sz="3600" b="1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 tại tệp khách hàng của siêu thị gồm 3 nhóm: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- Khách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 cá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Doanh nghiệp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</a:t>
            </a:r>
            <a:r>
              <a:rPr lang="en-US" sz="20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– Hộ kinh doanh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 dữ liệu kinh doanh để nâng cao hoạt động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làm tăng doanh thu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và mở rộng tệp khách hàng. 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chỉ số quan trọng cần theo dõi bao gồm: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 số và lợi nhuận qua các năm để đánh giá tốc độ tăng trưởng.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 sản phẩm bán chạy nhất để tối ưu hóa chiến lược </a:t>
            </a: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hàng và quảng bá.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 biết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 hướng tăng trưởng khách hàng nhằm xác định hành vi mua sắm và mở rộng thị trường.</a:t>
            </a:r>
            <a:endParaRPr lang="en-US" sz="2000" smtClean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cho năm kế tiếp</a:t>
            </a:r>
            <a:endParaRPr lang="en-US" sz="20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11768653" y="4768968"/>
            <a:ext cx="6316039" cy="5178395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</a:t>
            </a:r>
            <a:r>
              <a:rPr lang="vi-VN" sz="2400" b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</a:t>
            </a:r>
            <a:r>
              <a:rPr lang="vi-VN" sz="2000" i="1" u="sng" smtClean="0">
                <a:cs typeface="Arial" panose="020B0604020202020204" pitchFamily="34" charset="0"/>
                <a:hlinkClick r:id="rId2"/>
              </a:rPr>
              <a:t>www.kaggle.com/datasets/ishanshrivastava28/superstore-sales</a:t>
            </a:r>
            <a:endParaRPr lang="en-US" sz="2000" i="1" u="sng" smtClean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tả: Dữ liệu bán hàng của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bao gồm thông tin về đơn hàng, khách hàng, sản phẩm, khu vực và lợi </a:t>
            </a: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nhuận…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Dữ liệu bao 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smtClean="0"/>
              <a:t>Order </a:t>
            </a:r>
            <a:r>
              <a:rPr lang="vi-VN" sz="2000" b="1"/>
              <a:t>ID: Thông tin đơn </a:t>
            </a:r>
            <a:r>
              <a:rPr lang="vi-VN" sz="2000" b="1" smtClean="0"/>
              <a:t>hàng</a:t>
            </a:r>
            <a:r>
              <a:rPr lang="en-US" sz="2000" b="1" smtClean="0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</a:t>
            </a:r>
            <a:r>
              <a:rPr lang="vi-VN" sz="2000" smtClean="0"/>
              <a:t>hàng</a:t>
            </a:r>
            <a:endParaRPr lang="vi-VN" sz="2000"/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</a:t>
            </a:r>
            <a:r>
              <a:rPr lang="vi-VN" sz="2000" smtClean="0"/>
              <a:t>phẩm</a:t>
            </a:r>
            <a:endParaRPr lang="vi-VN" sz="2000"/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smtClean="0"/>
              <a:t>Quantity</a:t>
            </a:r>
            <a:r>
              <a:rPr lang="vi-VN" sz="2000"/>
              <a:t>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028699" y="885825"/>
            <a:ext cx="932660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Datasource</a:t>
            </a:r>
          </a:p>
          <a:p>
            <a:pPr algn="ctr"/>
            <a:r>
              <a:rPr lang="en-US" smtClean="0"/>
              <a:t>Kaggle</a:t>
            </a:r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/>
          <p:cNvSpPr txBox="1"/>
          <p:nvPr/>
        </p:nvSpPr>
        <p:spPr>
          <a:xfrm>
            <a:off x="7239000" y="548200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Data Cleaning &amp; Analysing</a:t>
            </a:r>
          </a:p>
          <a:p>
            <a:pPr algn="ctr"/>
            <a:r>
              <a:rPr lang="en-US" smtClean="0"/>
              <a:t>Python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9600" y="5437645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Visulizations</a:t>
            </a:r>
          </a:p>
          <a:p>
            <a:pPr algn="ctr"/>
            <a:r>
              <a:rPr lang="en-US" smtClean="0"/>
              <a:t>Power BI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38553" y="2032846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Khám phá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Tìm hiểu mối tương quan các biến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1" name="TextBox 73"/>
          <p:cNvSpPr txBox="1"/>
          <p:nvPr/>
        </p:nvSpPr>
        <p:spPr>
          <a:xfrm>
            <a:off x="7632377" y="917414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smtClean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  <a:endParaRPr lang="en-US" sz="4560" b="1">
              <a:solidFill>
                <a:srgbClr val="1F20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83" y="3581341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 smtClean="0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2182" b="1">
              <a:solidFill>
                <a:srgbClr val="3A6AD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3176004" y="5576543"/>
            <a:ext cx="2606686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 quan hóa dữ liệu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mtClean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  <a:endParaRPr lang="en-US" sz="4800" b="1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095500"/>
            <a:ext cx="8821385" cy="6458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3" y="2092657"/>
            <a:ext cx="4962581" cy="1543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85" y="3885381"/>
            <a:ext cx="4962581" cy="2104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6209472"/>
            <a:ext cx="4962581" cy="2444476"/>
          </a:xfrm>
          <a:prstGeom prst="rect">
            <a:avLst/>
          </a:prstGeom>
        </p:spPr>
      </p:pic>
      <p:sp>
        <p:nvSpPr>
          <p:cNvPr id="8" name="TextBox 73"/>
          <p:cNvSpPr txBox="1"/>
          <p:nvPr/>
        </p:nvSpPr>
        <p:spPr>
          <a:xfrm>
            <a:off x="1670713" y="9410700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smtClean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</a:t>
            </a:r>
            <a:endParaRPr lang="en-US" sz="240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2060</Words>
  <Application>Microsoft Office PowerPoint</Application>
  <PresentationFormat>Custom</PresentationFormat>
  <Paragraphs>206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Poppins Bold</vt:lpstr>
      <vt:lpstr>Montserrat Ultra-Bold</vt:lpstr>
      <vt:lpstr>Arial</vt:lpstr>
      <vt:lpstr>Courier New</vt:lpstr>
      <vt:lpstr>Poppins</vt:lpstr>
      <vt:lpstr>Montserrat Medium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cp:lastModifiedBy>Mai Anh</cp:lastModifiedBy>
  <cp:revision>77</cp:revision>
  <dcterms:created xsi:type="dcterms:W3CDTF">2006-08-16T00:00:00Z</dcterms:created>
  <dcterms:modified xsi:type="dcterms:W3CDTF">2025-02-16T23:53:00Z</dcterms:modified>
  <dc:identifier>DAGfMmpRBSs</dc:identifier>
</cp:coreProperties>
</file>